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86" r:id="rId4"/>
  </p:sldMasterIdLst>
  <p:sldIdLst>
    <p:sldId id="257" r:id="rId5"/>
    <p:sldId id="259" r:id="rId6"/>
    <p:sldId id="291" r:id="rId7"/>
    <p:sldId id="302" r:id="rId8"/>
    <p:sldId id="282" r:id="rId9"/>
    <p:sldId id="265" r:id="rId10"/>
    <p:sldId id="303" r:id="rId11"/>
    <p:sldId id="264" r:id="rId12"/>
    <p:sldId id="276" r:id="rId13"/>
    <p:sldId id="301" r:id="rId14"/>
    <p:sldId id="304" r:id="rId15"/>
    <p:sldId id="297" r:id="rId16"/>
    <p:sldId id="298" r:id="rId17"/>
    <p:sldId id="305" r:id="rId18"/>
    <p:sldId id="308" r:id="rId19"/>
    <p:sldId id="266" r:id="rId20"/>
    <p:sldId id="306" r:id="rId21"/>
    <p:sldId id="307" r:id="rId22"/>
    <p:sldId id="275" r:id="rId23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F7A809"/>
    <a:srgbClr val="E73A1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33" autoAdjust="0"/>
    <p:restoredTop sz="94719"/>
  </p:normalViewPr>
  <p:slideViewPr>
    <p:cSldViewPr snapToGrid="0" snapToObjects="1">
      <p:cViewPr>
        <p:scale>
          <a:sx n="75" d="100"/>
          <a:sy n="75" d="100"/>
        </p:scale>
        <p:origin x="-1704" y="-810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901618" cy="1705630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2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33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5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8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77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2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347664"/>
            <a:ext cx="10974229" cy="7778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2271" y="1340768"/>
            <a:ext cx="10974229" cy="4896544"/>
          </a:xfrm>
          <a:prstGeom prst="rect">
            <a:avLst/>
          </a:prstGeom>
        </p:spPr>
        <p:txBody>
          <a:bodyPr>
            <a:normAutofit/>
          </a:bodyPr>
          <a:lstStyle>
            <a:lvl2pPr>
              <a:defRPr sz="1800" b="0"/>
            </a:lvl2pPr>
            <a:lvl3pPr>
              <a:defRPr sz="16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585576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30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1" r:id="rId1"/>
    <p:sldLayoutId id="2147493542" r:id="rId2"/>
    <p:sldLayoutId id="2147493543" r:id="rId3"/>
    <p:sldLayoutId id="2147493544" r:id="rId4"/>
    <p:sldLayoutId id="2147493545" r:id="rId5"/>
    <p:sldLayoutId id="2147493487" r:id="rId6"/>
    <p:sldLayoutId id="2147493488" r:id="rId7"/>
    <p:sldLayoutId id="2147493489" r:id="rId8"/>
    <p:sldLayoutId id="2147493546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file:///D:\TaskLog\mixer%20motivatin.vsd\Drawing\~&#39029;-2\&#30697;&#24418;.35" TargetMode="External"/><Relationship Id="rId13" Type="http://schemas.openxmlformats.org/officeDocument/2006/relationships/image" Target="../media/image12.emf"/><Relationship Id="rId3" Type="http://schemas.openxmlformats.org/officeDocument/2006/relationships/image" Target="../media/image14.png"/><Relationship Id="rId7" Type="http://schemas.openxmlformats.org/officeDocument/2006/relationships/image" Target="../media/image9.emf"/><Relationship Id="rId12" Type="http://schemas.openxmlformats.org/officeDocument/2006/relationships/oleObject" Target="file:///D:\TaskLog\mixer%20motivatin.vsd\Drawing\~&#39029;-2\&#30697;&#24418;.36" TargetMode="Externa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file:///D:\TaskLog\mixer%20motivatin.vsd\Drawing\~&#39029;-2\&#38452;&#24433;&#26694;.34" TargetMode="External"/><Relationship Id="rId11" Type="http://schemas.openxmlformats.org/officeDocument/2006/relationships/image" Target="../media/image11.emf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10" Type="http://schemas.openxmlformats.org/officeDocument/2006/relationships/oleObject" Target="file:///D:\TaskLog\mixer%20motivatin.vsd\Drawing\~&#39029;-2\&#30697;&#24418;.26" TargetMode="External"/><Relationship Id="rId4" Type="http://schemas.openxmlformats.org/officeDocument/2006/relationships/oleObject" Target="file:///D:\TaskLog\mixer%20motivatin.vsd\Drawing\~&#39029;-2\&#30697;&#24418;.33" TargetMode="External"/><Relationship Id="rId9" Type="http://schemas.openxmlformats.org/officeDocument/2006/relationships/image" Target="../media/image10.emf"/><Relationship Id="rId14" Type="http://schemas.openxmlformats.org/officeDocument/2006/relationships/oleObject" Target="file:///D:\TaskLog\mixer%20motivatin.vsd\Drawing\~&#39029;-2\&#30697;&#24418;.37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1140549"/>
            <a:ext cx="7585088" cy="402132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451686" y="2422121"/>
            <a:ext cx="5963812" cy="202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6267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Mixer </a:t>
            </a:r>
            <a:r>
              <a:rPr kumimoji="1" lang="zh-CN" altLang="en-US" sz="6267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模块分享</a:t>
            </a:r>
            <a:endParaRPr kumimoji="1" lang="en-GB" altLang="zh-CN" sz="6267" b="1" dirty="0" smtClean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GB" altLang="zh-CN" sz="6267" b="1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kumimoji="1" lang="zh-CN" altLang="en-US" sz="6267" b="1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714" y="3139017"/>
            <a:ext cx="50030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架构部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播放架构</a:t>
            </a:r>
            <a:r>
              <a:rPr lang="zh-CN" altLang="en-US" sz="3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714" y="4358682"/>
            <a:ext cx="500303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kumimoji="1" lang="zh-CN" altLang="en-US" sz="2800" dirty="0" smtClean="0">
                <a:solidFill>
                  <a:schemeClr val="accent2"/>
                </a:solidFill>
                <a:latin typeface="Segoe UI Light"/>
                <a:cs typeface="Arial"/>
              </a:rPr>
              <a:t>王再励</a:t>
            </a:r>
            <a:endParaRPr kumimoji="1" lang="en-US" altLang="zh-CN" sz="2800" dirty="0">
              <a:solidFill>
                <a:schemeClr val="accent2"/>
              </a:solidFill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82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架构总览</a:t>
            </a:r>
            <a:endParaRPr lang="zh-CN" altLang="en-US" dirty="0"/>
          </a:p>
        </p:txBody>
      </p:sp>
      <p:pic>
        <p:nvPicPr>
          <p:cNvPr id="9218" name="Picture 2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04" y="1810669"/>
            <a:ext cx="11017109" cy="476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" name="文本框 54"/>
          <p:cNvSpPr txBox="1"/>
          <p:nvPr/>
        </p:nvSpPr>
        <p:spPr>
          <a:xfrm>
            <a:off x="318636" y="120400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267" dirty="0" smtClean="0">
                <a:solidFill>
                  <a:srgbClr val="92D050"/>
                </a:solidFill>
                <a:cs typeface="Impact"/>
              </a:rPr>
              <a:t>架构总览</a:t>
            </a:r>
            <a:endParaRPr kumimoji="1" lang="zh-CN" altLang="en-US" sz="4267" dirty="0">
              <a:solidFill>
                <a:srgbClr val="92D050"/>
              </a:solidFill>
              <a:cs typeface="Impact"/>
            </a:endParaRPr>
          </a:p>
        </p:txBody>
      </p:sp>
      <p:cxnSp>
        <p:nvCxnSpPr>
          <p:cNvPr id="6" name="直线连接符 55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696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爆炸形 1 2"/>
          <p:cNvSpPr/>
          <p:nvPr/>
        </p:nvSpPr>
        <p:spPr>
          <a:xfrm>
            <a:off x="7962900" y="3198054"/>
            <a:ext cx="4230688" cy="1566912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频繁建立、销毁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88" y="0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文本框 54"/>
          <p:cNvSpPr txBox="1"/>
          <p:nvPr/>
        </p:nvSpPr>
        <p:spPr>
          <a:xfrm>
            <a:off x="407536" y="198711"/>
            <a:ext cx="8584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92D050"/>
                </a:solidFill>
              </a:rPr>
              <a:t>关键</a:t>
            </a:r>
            <a:r>
              <a:rPr lang="zh-CN" altLang="en-US" sz="4400" dirty="0" smtClean="0">
                <a:solidFill>
                  <a:srgbClr val="92D050"/>
                </a:solidFill>
              </a:rPr>
              <a:t>技术</a:t>
            </a:r>
            <a:r>
              <a:rPr lang="en-US" altLang="zh-CN" sz="4400" dirty="0" smtClean="0">
                <a:solidFill>
                  <a:srgbClr val="92D050"/>
                </a:solidFill>
              </a:rPr>
              <a:t>——</a:t>
            </a:r>
            <a:r>
              <a:rPr lang="zh-CN" altLang="en-US" sz="4400" dirty="0" smtClean="0">
                <a:solidFill>
                  <a:srgbClr val="92D050"/>
                </a:solidFill>
              </a:rPr>
              <a:t>线程</a:t>
            </a:r>
            <a:r>
              <a:rPr lang="zh-CN" altLang="en-US" sz="4400" dirty="0">
                <a:solidFill>
                  <a:srgbClr val="92D050"/>
                </a:solidFill>
              </a:rPr>
              <a:t>池</a:t>
            </a:r>
            <a:endParaRPr kumimoji="1" lang="zh-CN" altLang="en-US" sz="4267" dirty="0">
              <a:solidFill>
                <a:srgbClr val="92D050"/>
              </a:solidFill>
              <a:cs typeface="Impact"/>
            </a:endParaRPr>
          </a:p>
        </p:txBody>
      </p:sp>
      <p:cxnSp>
        <p:nvCxnSpPr>
          <p:cNvPr id="9" name="直线连接符 55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00" y="2478331"/>
            <a:ext cx="7056784" cy="97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10" y="4868912"/>
            <a:ext cx="7387672" cy="178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08392" y="1700560"/>
            <a:ext cx="302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每个请求创立新线程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08392" y="3932808"/>
            <a:ext cx="1427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线程池</a:t>
            </a:r>
            <a:endParaRPr lang="zh-CN" altLang="en-US" dirty="0"/>
          </a:p>
        </p:txBody>
      </p:sp>
      <p:sp>
        <p:nvSpPr>
          <p:cNvPr id="14" name="下箭头 13"/>
          <p:cNvSpPr/>
          <p:nvPr/>
        </p:nvSpPr>
        <p:spPr bwMode="auto">
          <a:xfrm rot="10800000">
            <a:off x="8501980" y="3454028"/>
            <a:ext cx="360040" cy="43204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下箭头 14"/>
          <p:cNvSpPr/>
          <p:nvPr/>
        </p:nvSpPr>
        <p:spPr bwMode="auto">
          <a:xfrm rot="10800000">
            <a:off x="3805791" y="3454028"/>
            <a:ext cx="360040" cy="43204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下箭头 15"/>
          <p:cNvSpPr/>
          <p:nvPr/>
        </p:nvSpPr>
        <p:spPr bwMode="auto">
          <a:xfrm>
            <a:off x="2381300" y="4764966"/>
            <a:ext cx="281719" cy="824026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3323717" y="4508872"/>
            <a:ext cx="281719" cy="729660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下箭头 19"/>
          <p:cNvSpPr/>
          <p:nvPr/>
        </p:nvSpPr>
        <p:spPr bwMode="auto">
          <a:xfrm rot="16200000">
            <a:off x="4029761" y="5083302"/>
            <a:ext cx="281719" cy="729660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1" name="下箭头 20"/>
          <p:cNvSpPr/>
          <p:nvPr/>
        </p:nvSpPr>
        <p:spPr bwMode="auto">
          <a:xfrm rot="16200000">
            <a:off x="4029762" y="5396938"/>
            <a:ext cx="281719" cy="729660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308859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0205" y="1677506"/>
            <a:ext cx="422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生产者：线程池用户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182480" y="1683668"/>
            <a:ext cx="470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消费者：池中线程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02" y="2115716"/>
            <a:ext cx="9153998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9381" y="5909210"/>
            <a:ext cx="556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toft/system/threading/thread_pool.*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88" y="0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文本框 54"/>
          <p:cNvSpPr txBox="1"/>
          <p:nvPr/>
        </p:nvSpPr>
        <p:spPr>
          <a:xfrm>
            <a:off x="407536" y="198711"/>
            <a:ext cx="8584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92D050"/>
                </a:solidFill>
              </a:rPr>
              <a:t>关键</a:t>
            </a:r>
            <a:r>
              <a:rPr lang="zh-CN" altLang="en-US" sz="4400" dirty="0" smtClean="0">
                <a:solidFill>
                  <a:srgbClr val="92D050"/>
                </a:solidFill>
              </a:rPr>
              <a:t>技术</a:t>
            </a:r>
            <a:r>
              <a:rPr lang="en-US" altLang="zh-CN" sz="4400" dirty="0" smtClean="0">
                <a:solidFill>
                  <a:srgbClr val="92D050"/>
                </a:solidFill>
              </a:rPr>
              <a:t>——</a:t>
            </a:r>
            <a:r>
              <a:rPr lang="zh-CN" altLang="en-US" sz="4400" dirty="0" smtClean="0">
                <a:solidFill>
                  <a:srgbClr val="92D050"/>
                </a:solidFill>
              </a:rPr>
              <a:t>线程</a:t>
            </a:r>
            <a:r>
              <a:rPr lang="zh-CN" altLang="en-US" sz="4400" dirty="0">
                <a:solidFill>
                  <a:srgbClr val="92D050"/>
                </a:solidFill>
              </a:rPr>
              <a:t>池</a:t>
            </a:r>
            <a:endParaRPr kumimoji="1" lang="zh-CN" altLang="en-US" sz="4267" dirty="0">
              <a:solidFill>
                <a:srgbClr val="92D050"/>
              </a:solidFill>
              <a:cs typeface="Impact"/>
            </a:endParaRPr>
          </a:p>
        </p:txBody>
      </p:sp>
      <p:cxnSp>
        <p:nvCxnSpPr>
          <p:cNvPr id="9" name="直线连接符 55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254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7327" y="2031146"/>
            <a:ext cx="422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同步请求：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6" y="2810768"/>
            <a:ext cx="10768168" cy="364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588" y="-20357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4"/>
          <p:cNvSpPr txBox="1"/>
          <p:nvPr/>
        </p:nvSpPr>
        <p:spPr>
          <a:xfrm>
            <a:off x="407536" y="178354"/>
            <a:ext cx="8584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92D050"/>
                </a:solidFill>
              </a:rPr>
              <a:t>关键</a:t>
            </a:r>
            <a:r>
              <a:rPr lang="zh-CN" altLang="en-US" sz="4400" dirty="0" smtClean="0">
                <a:solidFill>
                  <a:srgbClr val="92D050"/>
                </a:solidFill>
              </a:rPr>
              <a:t>技术</a:t>
            </a:r>
            <a:r>
              <a:rPr lang="en-US" altLang="zh-CN" sz="4400" dirty="0" smtClean="0">
                <a:solidFill>
                  <a:srgbClr val="92D050"/>
                </a:solidFill>
              </a:rPr>
              <a:t>——</a:t>
            </a:r>
            <a:r>
              <a:rPr lang="zh-CN" altLang="en-US" sz="4400" dirty="0" smtClean="0">
                <a:solidFill>
                  <a:srgbClr val="92D050"/>
                </a:solidFill>
              </a:rPr>
              <a:t>异步</a:t>
            </a:r>
            <a:r>
              <a:rPr lang="en-US" altLang="zh-CN" sz="4400" dirty="0">
                <a:solidFill>
                  <a:srgbClr val="92D050"/>
                </a:solidFill>
              </a:rPr>
              <a:t>http</a:t>
            </a:r>
            <a:r>
              <a:rPr lang="zh-CN" altLang="en-US" sz="4400" dirty="0">
                <a:solidFill>
                  <a:srgbClr val="92D050"/>
                </a:solidFill>
              </a:rPr>
              <a:t>请求</a:t>
            </a:r>
            <a:endParaRPr kumimoji="1" lang="zh-CN" altLang="en-US" sz="4267" dirty="0">
              <a:solidFill>
                <a:srgbClr val="92D050"/>
              </a:solidFill>
              <a:cs typeface="Impact"/>
            </a:endParaRPr>
          </a:p>
        </p:txBody>
      </p:sp>
      <p:cxnSp>
        <p:nvCxnSpPr>
          <p:cNvPr id="8" name="直线连接符 55"/>
          <p:cNvCxnSpPr/>
          <p:nvPr/>
        </p:nvCxnSpPr>
        <p:spPr>
          <a:xfrm>
            <a:off x="1210984" y="990842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382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88" y="-20357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4"/>
          <p:cNvSpPr txBox="1"/>
          <p:nvPr/>
        </p:nvSpPr>
        <p:spPr>
          <a:xfrm>
            <a:off x="407536" y="178354"/>
            <a:ext cx="8584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92D050"/>
                </a:solidFill>
              </a:rPr>
              <a:t>关键</a:t>
            </a:r>
            <a:r>
              <a:rPr lang="zh-CN" altLang="en-US" sz="4400" dirty="0" smtClean="0">
                <a:solidFill>
                  <a:srgbClr val="92D050"/>
                </a:solidFill>
              </a:rPr>
              <a:t>技术</a:t>
            </a:r>
            <a:r>
              <a:rPr lang="en-US" altLang="zh-CN" sz="4400" dirty="0" smtClean="0">
                <a:solidFill>
                  <a:srgbClr val="92D050"/>
                </a:solidFill>
              </a:rPr>
              <a:t>——</a:t>
            </a:r>
            <a:r>
              <a:rPr lang="zh-CN" altLang="en-US" sz="4400" dirty="0" smtClean="0">
                <a:solidFill>
                  <a:srgbClr val="92D050"/>
                </a:solidFill>
              </a:rPr>
              <a:t>异步</a:t>
            </a:r>
            <a:r>
              <a:rPr lang="en-US" altLang="zh-CN" sz="4400" dirty="0">
                <a:solidFill>
                  <a:srgbClr val="92D050"/>
                </a:solidFill>
              </a:rPr>
              <a:t>http</a:t>
            </a:r>
            <a:r>
              <a:rPr lang="zh-CN" altLang="en-US" sz="4400" dirty="0">
                <a:solidFill>
                  <a:srgbClr val="92D050"/>
                </a:solidFill>
              </a:rPr>
              <a:t>请求</a:t>
            </a:r>
            <a:endParaRPr kumimoji="1" lang="zh-CN" altLang="en-US" sz="4267" dirty="0">
              <a:solidFill>
                <a:srgbClr val="92D050"/>
              </a:solidFill>
              <a:cs typeface="Impact"/>
            </a:endParaRPr>
          </a:p>
        </p:txBody>
      </p:sp>
      <p:cxnSp>
        <p:nvCxnSpPr>
          <p:cNvPr id="8" name="直线连接符 55"/>
          <p:cNvCxnSpPr/>
          <p:nvPr/>
        </p:nvCxnSpPr>
        <p:spPr>
          <a:xfrm>
            <a:off x="1210984" y="990842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9647" y="1739245"/>
            <a:ext cx="422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异</a:t>
            </a:r>
            <a:r>
              <a:rPr lang="zh-CN" altLang="en-US" dirty="0" smtClean="0"/>
              <a:t>步请求：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200910"/>
            <a:ext cx="10972800" cy="422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59647" y="5860244"/>
            <a:ext cx="6721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http_frame</a:t>
            </a:r>
            <a:r>
              <a:rPr lang="en-US" altLang="zh-CN" dirty="0" smtClean="0"/>
              <a:t>/client/async_httpclient.*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http_frame</a:t>
            </a:r>
            <a:r>
              <a:rPr lang="en-US" altLang="zh-CN" dirty="0" smtClean="0"/>
              <a:t>/client/http_async_pool.*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103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88" y="-20357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4"/>
          <p:cNvSpPr txBox="1"/>
          <p:nvPr/>
        </p:nvSpPr>
        <p:spPr>
          <a:xfrm>
            <a:off x="407536" y="178354"/>
            <a:ext cx="8584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267" dirty="0" smtClean="0">
                <a:solidFill>
                  <a:srgbClr val="92D050"/>
                </a:solidFill>
                <a:cs typeface="Impact"/>
              </a:rPr>
              <a:t>Mixer </a:t>
            </a:r>
            <a:r>
              <a:rPr kumimoji="1" lang="en-US" altLang="zh-CN" sz="4267" dirty="0" err="1" smtClean="0">
                <a:solidFill>
                  <a:srgbClr val="92D050"/>
                </a:solidFill>
                <a:cs typeface="Impact"/>
              </a:rPr>
              <a:t>git</a:t>
            </a:r>
            <a:r>
              <a:rPr kumimoji="1" lang="zh-CN" altLang="en-US" sz="4267" dirty="0" smtClean="0">
                <a:solidFill>
                  <a:srgbClr val="92D050"/>
                </a:solidFill>
                <a:cs typeface="Impact"/>
              </a:rPr>
              <a:t>地址</a:t>
            </a:r>
            <a:endParaRPr kumimoji="1" lang="zh-CN" altLang="en-US" sz="4267" dirty="0">
              <a:solidFill>
                <a:srgbClr val="92D050"/>
              </a:solidFill>
              <a:cs typeface="Impact"/>
            </a:endParaRPr>
          </a:p>
        </p:txBody>
      </p:sp>
      <p:cxnSp>
        <p:nvCxnSpPr>
          <p:cNvPr id="8" name="直线连接符 55"/>
          <p:cNvCxnSpPr/>
          <p:nvPr/>
        </p:nvCxnSpPr>
        <p:spPr>
          <a:xfrm>
            <a:off x="1210984" y="990842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9646" y="3441045"/>
            <a:ext cx="103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/>
              <a:t>git@git.jd.com:rec-serving</a:t>
            </a:r>
            <a:r>
              <a:rPr lang="en-US" altLang="zh-CN" sz="3600" b="1" dirty="0"/>
              <a:t>/</a:t>
            </a:r>
            <a:r>
              <a:rPr lang="en-US" altLang="zh-CN" sz="3600" b="1" dirty="0" err="1"/>
              <a:t>recAdMixer.git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3505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4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8477" y="4235043"/>
            <a:ext cx="3268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4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618</a:t>
            </a:r>
            <a:r>
              <a:rPr kumimoji="1" lang="zh-CN" altLang="en-US" sz="64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备战</a:t>
            </a:r>
            <a:endParaRPr kumimoji="1" lang="zh-CN" altLang="en-US" sz="6400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66888" y="0"/>
            <a:ext cx="6088651" cy="68580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上箭头 1"/>
          <p:cNvSpPr/>
          <p:nvPr/>
        </p:nvSpPr>
        <p:spPr>
          <a:xfrm rot="16200000">
            <a:off x="10199058" y="4059783"/>
            <a:ext cx="1466357" cy="2794963"/>
          </a:xfrm>
          <a:prstGeom prst="upArrow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椭圆 3"/>
          <p:cNvSpPr/>
          <p:nvPr/>
        </p:nvSpPr>
        <p:spPr>
          <a:xfrm>
            <a:off x="4697951" y="1799771"/>
            <a:ext cx="2800621" cy="26193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4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365" tIns="285365" rIns="285365" bIns="285365" numCol="1" spcCol="1270" anchor="ctr" anchorCtr="0">
            <a:noAutofit/>
          </a:bodyPr>
          <a:lstStyle/>
          <a:p>
            <a:pPr algn="ctr"/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上箭头 2"/>
          <p:cNvSpPr/>
          <p:nvPr/>
        </p:nvSpPr>
        <p:spPr>
          <a:xfrm rot="5400000">
            <a:off x="624186" y="836713"/>
            <a:ext cx="1466357" cy="2794963"/>
          </a:xfrm>
          <a:prstGeom prst="upArrow">
            <a:avLst/>
          </a:prstGeom>
          <a:gradFill>
            <a:gsLst>
              <a:gs pos="0">
                <a:schemeClr val="bg1">
                  <a:alpha val="6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04720494"/>
              </p:ext>
            </p:extLst>
          </p:nvPr>
        </p:nvGraphicFramePr>
        <p:xfrm>
          <a:off x="5115848" y="2380343"/>
          <a:ext cx="1923581" cy="169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-87084" y="4307624"/>
            <a:ext cx="6807200" cy="1508083"/>
          </a:xfrm>
          <a:prstGeom prst="rect">
            <a:avLst/>
          </a:prstGeom>
          <a:effectLst/>
        </p:spPr>
        <p:txBody>
          <a:bodyPr wrap="square" lIns="121899" tIns="60949" rIns="121899" bIns="60949">
            <a:spAutoFit/>
          </a:bodyPr>
          <a:lstStyle/>
          <a:p>
            <a:pPr marL="95253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无线侧统一压测：</a:t>
            </a:r>
            <a:r>
              <a:rPr lang="en-US" altLang="zh-CN" sz="2000" dirty="0"/>
              <a:t>ab</a:t>
            </a:r>
          </a:p>
          <a:p>
            <a:pPr marL="95253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推荐</a:t>
            </a:r>
            <a:r>
              <a:rPr lang="en-US" altLang="zh-CN" sz="2000" dirty="0"/>
              <a:t>/</a:t>
            </a:r>
            <a:r>
              <a:rPr lang="zh-CN" altLang="en-US" sz="2000" dirty="0"/>
              <a:t>广告自测：</a:t>
            </a:r>
            <a:r>
              <a:rPr lang="en-US" altLang="zh-CN" sz="2000" dirty="0" err="1"/>
              <a:t>JMeter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gor</a:t>
            </a:r>
            <a:endParaRPr lang="en-US" altLang="zh-CN" sz="2000" dirty="0"/>
          </a:p>
          <a:p>
            <a:pPr marL="95253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压测流量：平时线上流量</a:t>
            </a:r>
            <a:r>
              <a:rPr lang="en-US" altLang="zh-CN" sz="2000" dirty="0"/>
              <a:t>10+</a:t>
            </a:r>
            <a:r>
              <a:rPr lang="zh-CN" altLang="en-US" sz="2000" dirty="0"/>
              <a:t>倍，</a:t>
            </a:r>
            <a:r>
              <a:rPr lang="en-US" altLang="zh-CN" sz="2000" dirty="0" err="1"/>
              <a:t>qps</a:t>
            </a:r>
            <a:r>
              <a:rPr lang="en-US" altLang="zh-CN" sz="2000" dirty="0"/>
              <a:t>: 10W+</a:t>
            </a:r>
          </a:p>
        </p:txBody>
      </p:sp>
      <p:sp>
        <p:nvSpPr>
          <p:cNvPr id="7" name="TextBox 56"/>
          <p:cNvSpPr txBox="1"/>
          <p:nvPr/>
        </p:nvSpPr>
        <p:spPr>
          <a:xfrm>
            <a:off x="522600" y="3723313"/>
            <a:ext cx="3820473" cy="615531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404040"/>
                </a:solidFill>
                <a:effectLst/>
                <a:latin typeface="+mn-ea"/>
                <a:ea typeface="+mn-ea"/>
              </a:rPr>
              <a:t>压测</a:t>
            </a:r>
            <a:endParaRPr lang="zh-CN" altLang="en-US" sz="3200" b="1" dirty="0">
              <a:solidFill>
                <a:srgbClr val="40404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39429" y="1407084"/>
            <a:ext cx="5050587" cy="3200854"/>
          </a:xfrm>
          <a:prstGeom prst="rect">
            <a:avLst/>
          </a:prstGeom>
          <a:effectLst/>
        </p:spPr>
        <p:txBody>
          <a:bodyPr wrap="square" lIns="121899" tIns="60949" rIns="121899" bIns="60949">
            <a:spAutoFit/>
          </a:bodyPr>
          <a:lstStyle/>
          <a:p>
            <a:pPr marL="95253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无线侧对</a:t>
            </a:r>
            <a:r>
              <a:rPr lang="en-US" altLang="zh-CN" dirty="0">
                <a:solidFill>
                  <a:schemeClr val="bg1"/>
                </a:solidFill>
              </a:rPr>
              <a:t>mixer</a:t>
            </a:r>
            <a:r>
              <a:rPr lang="zh-CN" altLang="en-US" dirty="0">
                <a:solidFill>
                  <a:schemeClr val="bg1"/>
                </a:solidFill>
              </a:rPr>
              <a:t>降级</a:t>
            </a:r>
            <a:endParaRPr lang="en-US" altLang="zh-CN" dirty="0">
              <a:solidFill>
                <a:schemeClr val="bg1"/>
              </a:solidFill>
            </a:endParaRPr>
          </a:p>
          <a:p>
            <a:pPr marL="95253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1"/>
                </a:solidFill>
              </a:rPr>
              <a:t>Mixer</a:t>
            </a:r>
            <a:r>
              <a:rPr lang="zh-CN" altLang="en-US" dirty="0">
                <a:solidFill>
                  <a:schemeClr val="bg1"/>
                </a:solidFill>
              </a:rPr>
              <a:t>自我降级</a:t>
            </a:r>
            <a:endParaRPr lang="en-US" altLang="zh-CN" dirty="0">
              <a:solidFill>
                <a:schemeClr val="bg1"/>
              </a:solidFill>
            </a:endParaRPr>
          </a:p>
          <a:p>
            <a:pPr marL="1505011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</a:rPr>
              <a:t>基于</a:t>
            </a:r>
            <a:r>
              <a:rPr lang="en-US" altLang="zh-CN" sz="1600" dirty="0" err="1">
                <a:solidFill>
                  <a:schemeClr val="bg1"/>
                </a:solidFill>
              </a:rPr>
              <a:t>redis</a:t>
            </a:r>
            <a:r>
              <a:rPr lang="zh-CN" altLang="en-US" sz="1600" dirty="0">
                <a:solidFill>
                  <a:schemeClr val="bg1"/>
                </a:solidFill>
              </a:rPr>
              <a:t>，不区分用户，根据广告位</a:t>
            </a:r>
            <a:r>
              <a:rPr lang="en-US" altLang="zh-CN" sz="1600" dirty="0">
                <a:solidFill>
                  <a:schemeClr val="bg1"/>
                </a:solidFill>
              </a:rPr>
              <a:t>ID</a:t>
            </a:r>
            <a:r>
              <a:rPr lang="zh-CN" altLang="en-US" sz="1600" dirty="0">
                <a:solidFill>
                  <a:schemeClr val="bg1"/>
                </a:solidFill>
              </a:rPr>
              <a:t>和页码直接返回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1505011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</a:rPr>
              <a:t>不再请求后端</a:t>
            </a:r>
            <a:r>
              <a:rPr lang="en-US" altLang="zh-CN" sz="1600" dirty="0">
                <a:solidFill>
                  <a:schemeClr val="bg1"/>
                </a:solidFill>
              </a:rPr>
              <a:t>(ads/rec)</a:t>
            </a:r>
            <a:r>
              <a:rPr lang="zh-CN" altLang="en-US" sz="1600" dirty="0">
                <a:solidFill>
                  <a:schemeClr val="bg1"/>
                </a:solidFill>
              </a:rPr>
              <a:t>服务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1505011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</a:rPr>
              <a:t>线上热启动，无需重启服务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58"/>
          <p:cNvSpPr txBox="1"/>
          <p:nvPr/>
        </p:nvSpPr>
        <p:spPr>
          <a:xfrm>
            <a:off x="7920998" y="740712"/>
            <a:ext cx="3648405" cy="615531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r"/>
            <a:r>
              <a:rPr lang="zh-CN" altLang="en-US" sz="3200" b="1" dirty="0" smtClean="0">
                <a:solidFill>
                  <a:schemeClr val="accent1"/>
                </a:solidFill>
                <a:effectLst/>
                <a:latin typeface="+mn-ea"/>
                <a:ea typeface="+mn-ea"/>
              </a:rPr>
              <a:t>降级备案</a:t>
            </a:r>
            <a:endParaRPr lang="zh-CN" altLang="en-US" sz="3200" b="1" dirty="0">
              <a:solidFill>
                <a:schemeClr val="accent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846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88" y="-20357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4"/>
          <p:cNvSpPr txBox="1"/>
          <p:nvPr/>
        </p:nvSpPr>
        <p:spPr>
          <a:xfrm>
            <a:off x="407536" y="178354"/>
            <a:ext cx="8584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267" dirty="0" smtClean="0">
                <a:solidFill>
                  <a:srgbClr val="92D050"/>
                </a:solidFill>
                <a:cs typeface="Impact"/>
              </a:rPr>
              <a:t>致谢</a:t>
            </a:r>
            <a:endParaRPr kumimoji="1" lang="zh-CN" altLang="en-US" sz="4267" dirty="0">
              <a:solidFill>
                <a:srgbClr val="92D050"/>
              </a:solidFill>
              <a:cs typeface="Impact"/>
            </a:endParaRPr>
          </a:p>
        </p:txBody>
      </p:sp>
      <p:cxnSp>
        <p:nvCxnSpPr>
          <p:cNvPr id="8" name="直线连接符 55"/>
          <p:cNvCxnSpPr/>
          <p:nvPr/>
        </p:nvCxnSpPr>
        <p:spPr>
          <a:xfrm>
            <a:off x="1210984" y="990842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9647" y="1967845"/>
            <a:ext cx="4225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Mixer</a:t>
            </a:r>
            <a:r>
              <a:rPr lang="zh-CN" altLang="en-US" sz="3200" dirty="0" smtClean="0"/>
              <a:t>开发和优化：</a:t>
            </a:r>
            <a:endParaRPr lang="zh-CN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125847" y="3910945"/>
            <a:ext cx="4225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推荐引流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变现</a:t>
            </a:r>
            <a:r>
              <a:rPr lang="en-US" altLang="zh-CN" sz="3200" dirty="0" smtClean="0"/>
              <a:t>PM</a:t>
            </a:r>
            <a:r>
              <a:rPr lang="zh-CN" altLang="en-US" sz="3200" dirty="0" smtClean="0"/>
              <a:t>：</a:t>
            </a:r>
            <a:endParaRPr lang="zh-CN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303646" y="2717145"/>
            <a:ext cx="9465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肖智鹏、段国学、李舒浩、张磊、袁宝安、王子鹏、</a:t>
            </a:r>
            <a:r>
              <a:rPr lang="zh-CN" altLang="en-US" sz="3200" dirty="0"/>
              <a:t>王钰</a:t>
            </a:r>
            <a:r>
              <a:rPr lang="zh-CN" altLang="en-US" sz="3200" dirty="0" smtClean="0"/>
              <a:t>琪、王再励</a:t>
            </a:r>
            <a:endParaRPr lang="zh-CN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329046" y="4685645"/>
            <a:ext cx="9465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吴琼、张雨田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085705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1140549"/>
            <a:ext cx="7585088" cy="402132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451687" y="1512028"/>
            <a:ext cx="43765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dirty="0">
                <a:solidFill>
                  <a:schemeClr val="accent2"/>
                </a:solidFill>
                <a:ea typeface="宋体"/>
              </a:rPr>
              <a:t>THANK YOU</a:t>
            </a:r>
            <a:endParaRPr kumimoji="1" lang="zh-CN" altLang="en-US" sz="5867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687" y="2289200"/>
            <a:ext cx="59779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dirty="0">
                <a:solidFill>
                  <a:srgbClr val="FFFFFF"/>
                </a:solidFill>
                <a:ea typeface="宋体"/>
              </a:rPr>
              <a:t>FOR</a:t>
            </a:r>
            <a:r>
              <a:rPr kumimoji="1" lang="zh-CN" altLang="en-US" sz="5867" dirty="0">
                <a:solidFill>
                  <a:srgbClr val="FFFFFF"/>
                </a:solidFill>
                <a:ea typeface="宋体"/>
              </a:rPr>
              <a:t> </a:t>
            </a:r>
            <a:r>
              <a:rPr kumimoji="1" lang="en-US" altLang="zh-CN" sz="5867" dirty="0">
                <a:solidFill>
                  <a:srgbClr val="FFFFFF"/>
                </a:solidFill>
                <a:ea typeface="宋体"/>
              </a:rPr>
              <a:t>WATCHING</a:t>
            </a:r>
            <a:endParaRPr kumimoji="1" lang="zh-CN" altLang="en-US" sz="5867" dirty="0">
              <a:solidFill>
                <a:srgbClr val="FFFFFF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5147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35847" y="0"/>
            <a:ext cx="5656948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81349" y="5648335"/>
            <a:ext cx="127791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267" b="1" dirty="0">
                <a:solidFill>
                  <a:srgbClr val="FFFFFF"/>
                </a:solidFill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31758" y="839751"/>
            <a:ext cx="5359581" cy="33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103154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58882" y="1736368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3" dirty="0">
                <a:solidFill>
                  <a:schemeClr val="bg1"/>
                </a:solidFill>
              </a:rPr>
              <a:t>PART</a:t>
            </a:r>
            <a:r>
              <a:rPr lang="zh-CN" altLang="en-US" sz="2133" dirty="0">
                <a:solidFill>
                  <a:schemeClr val="bg1"/>
                </a:solidFill>
              </a:rPr>
              <a:t> </a:t>
            </a:r>
            <a:r>
              <a:rPr lang="en-US" altLang="zh-CN" sz="2133" dirty="0">
                <a:solidFill>
                  <a:schemeClr val="bg1"/>
                </a:solidFill>
              </a:rPr>
              <a:t>ONE</a:t>
            </a:r>
            <a:endParaRPr kumimoji="1" lang="zh-CN" altLang="en-US" sz="2133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30383" y="1609996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01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58882" y="4859589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3" dirty="0">
                <a:solidFill>
                  <a:schemeClr val="bg1"/>
                </a:solidFill>
              </a:rPr>
              <a:t>PART</a:t>
            </a:r>
            <a:r>
              <a:rPr lang="zh-CN" altLang="en-US" sz="2133" dirty="0">
                <a:solidFill>
                  <a:schemeClr val="bg1"/>
                </a:solidFill>
              </a:rPr>
              <a:t> </a:t>
            </a:r>
            <a:r>
              <a:rPr lang="en-US" altLang="zh-CN" sz="2133" dirty="0">
                <a:solidFill>
                  <a:schemeClr val="bg1"/>
                </a:solidFill>
              </a:rPr>
              <a:t>FOUR</a:t>
            </a:r>
            <a:endParaRPr kumimoji="1" lang="zh-CN" altLang="en-US" sz="2133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30383" y="4733218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04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670199" y="1721854"/>
            <a:ext cx="230646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Mixer</a:t>
            </a:r>
            <a:r>
              <a:rPr kumimoji="1" lang="zh-CN" altLang="en-US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模块背景</a:t>
            </a:r>
            <a:endParaRPr kumimoji="1" lang="zh-CN" altLang="en-US" b="1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130383" y="2668003"/>
            <a:ext cx="4481461" cy="830997"/>
            <a:chOff x="7130383" y="2668003"/>
            <a:chExt cx="4481461" cy="830997"/>
          </a:xfrm>
        </p:grpSpPr>
        <p:sp>
          <p:nvSpPr>
            <p:cNvPr id="12" name="文本框 11"/>
            <p:cNvSpPr txBox="1"/>
            <p:nvPr/>
          </p:nvSpPr>
          <p:spPr>
            <a:xfrm>
              <a:off x="8058882" y="2794375"/>
              <a:ext cx="1816555" cy="51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133" dirty="0">
                  <a:solidFill>
                    <a:schemeClr val="bg1"/>
                  </a:solidFill>
                </a:rPr>
                <a:t>PART</a:t>
              </a:r>
              <a:r>
                <a:rPr lang="zh-CN" altLang="en-US" sz="2133" dirty="0">
                  <a:solidFill>
                    <a:schemeClr val="bg1"/>
                  </a:solidFill>
                </a:rPr>
                <a:t> </a:t>
              </a:r>
              <a:r>
                <a:rPr lang="en-US" altLang="zh-CN" sz="2133" dirty="0">
                  <a:solidFill>
                    <a:schemeClr val="bg1"/>
                  </a:solidFill>
                </a:rPr>
                <a:t>TWO</a:t>
              </a:r>
              <a:endParaRPr kumimoji="1" lang="zh-CN" altLang="en-US" sz="2133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30383" y="2668003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rgbClr val="FFFFFF"/>
                  </a:solidFill>
                </a:rPr>
                <a:t>02</a:t>
              </a:r>
              <a:endParaRPr kumimoji="1" lang="zh-CN" altLang="en-US" sz="4800" dirty="0">
                <a:solidFill>
                  <a:srgbClr val="FFFFFF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684713" y="2823403"/>
              <a:ext cx="19271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</a:rPr>
                <a:t>Mixer</a:t>
              </a:r>
              <a:r>
                <a:rPr lang="zh-CN" altLang="en-US" b="1" dirty="0" smtClean="0">
                  <a:solidFill>
                    <a:schemeClr val="bg1"/>
                  </a:solidFill>
                </a:rPr>
                <a:t>的功能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30383" y="3700610"/>
            <a:ext cx="4893432" cy="830997"/>
            <a:chOff x="7130383" y="3687910"/>
            <a:chExt cx="4893432" cy="830997"/>
          </a:xfrm>
        </p:grpSpPr>
        <p:sp>
          <p:nvSpPr>
            <p:cNvPr id="15" name="文本框 14"/>
            <p:cNvSpPr txBox="1"/>
            <p:nvPr/>
          </p:nvSpPr>
          <p:spPr>
            <a:xfrm>
              <a:off x="8058882" y="3814281"/>
              <a:ext cx="1816555" cy="51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133" dirty="0">
                  <a:solidFill>
                    <a:schemeClr val="bg1"/>
                  </a:solidFill>
                </a:rPr>
                <a:t>PART</a:t>
              </a:r>
              <a:r>
                <a:rPr lang="zh-CN" altLang="en-US" sz="2133" dirty="0">
                  <a:solidFill>
                    <a:schemeClr val="bg1"/>
                  </a:solidFill>
                </a:rPr>
                <a:t> </a:t>
              </a:r>
              <a:r>
                <a:rPr lang="en-US" altLang="zh-CN" sz="2133" dirty="0">
                  <a:solidFill>
                    <a:schemeClr val="bg1"/>
                  </a:solidFill>
                </a:rPr>
                <a:t>THREE</a:t>
              </a:r>
              <a:endParaRPr kumimoji="1" lang="zh-CN" altLang="en-US" sz="2133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30383" y="3687910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rgbClr val="FFFFFF"/>
                  </a:solidFill>
                </a:rPr>
                <a:t>03</a:t>
              </a:r>
              <a:endParaRPr kumimoji="1" lang="zh-CN" altLang="en-US" sz="4800" dirty="0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684713" y="3843310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架构与关键技术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9684713" y="4888618"/>
            <a:ext cx="1319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618</a:t>
            </a:r>
            <a:r>
              <a:rPr lang="zh-CN" altLang="en-US" b="1" dirty="0">
                <a:solidFill>
                  <a:schemeClr val="bg1"/>
                </a:solidFill>
              </a:rPr>
              <a:t>备战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73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1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8477" y="4206015"/>
            <a:ext cx="6022354" cy="128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6600" dirty="0" smtClean="0">
                <a:latin typeface="Microsoft YaHei" charset="0"/>
                <a:ea typeface="Microsoft YaHei" charset="0"/>
                <a:cs typeface="Microsoft YaHei" charset="0"/>
              </a:rPr>
              <a:t>Mixer</a:t>
            </a:r>
            <a:r>
              <a:rPr kumimoji="1" lang="zh-CN" altLang="en-US" sz="6600" dirty="0" smtClean="0">
                <a:latin typeface="Microsoft YaHei" charset="0"/>
                <a:ea typeface="Microsoft YaHei" charset="0"/>
                <a:cs typeface="Microsoft YaHei" charset="0"/>
              </a:rPr>
              <a:t>模块背景</a:t>
            </a:r>
            <a:endParaRPr kumimoji="1" lang="zh-CN" altLang="en-US" sz="6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4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4" y="-1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54" y="2467862"/>
            <a:ext cx="3670778" cy="368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340" y="2494804"/>
            <a:ext cx="5185251" cy="358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6293" y="2872442"/>
            <a:ext cx="2304556" cy="830997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广告部进行</a:t>
            </a:r>
            <a:endParaRPr lang="en-US" altLang="zh-CN" b="1" dirty="0" smtClean="0"/>
          </a:p>
          <a:p>
            <a:r>
              <a:rPr lang="zh-CN" altLang="en-US" b="1" dirty="0" smtClean="0"/>
              <a:t>推荐位引流</a:t>
            </a:r>
            <a:endParaRPr lang="zh-CN" altLang="en-US" b="1" dirty="0"/>
          </a:p>
        </p:txBody>
      </p:sp>
      <p:sp>
        <p:nvSpPr>
          <p:cNvPr id="5" name="右箭头 4"/>
          <p:cNvSpPr/>
          <p:nvPr/>
        </p:nvSpPr>
        <p:spPr>
          <a:xfrm>
            <a:off x="4800600" y="3703439"/>
            <a:ext cx="2425700" cy="57123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54"/>
          <p:cNvSpPr txBox="1"/>
          <p:nvPr/>
        </p:nvSpPr>
        <p:spPr>
          <a:xfrm>
            <a:off x="318636" y="120400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267" dirty="0" smtClean="0">
                <a:solidFill>
                  <a:srgbClr val="92D050"/>
                </a:solidFill>
                <a:latin typeface="Microsoft YaHei" charset="0"/>
                <a:ea typeface="Microsoft YaHei" charset="0"/>
                <a:cs typeface="Microsoft YaHei" charset="0"/>
              </a:rPr>
              <a:t>Mixer</a:t>
            </a:r>
            <a:r>
              <a:rPr kumimoji="1" lang="zh-CN" altLang="en-US" sz="4267" dirty="0" smtClean="0">
                <a:solidFill>
                  <a:srgbClr val="92D050"/>
                </a:solidFill>
                <a:latin typeface="Microsoft YaHei" charset="0"/>
                <a:ea typeface="Microsoft YaHei" charset="0"/>
                <a:cs typeface="Microsoft YaHei" charset="0"/>
              </a:rPr>
              <a:t>创建背景</a:t>
            </a:r>
            <a:endParaRPr kumimoji="1" lang="zh-CN" altLang="en-US" sz="4267" dirty="0">
              <a:solidFill>
                <a:srgbClr val="92D05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0" name="直线连接符 55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278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2"/>
          <p:cNvGrpSpPr>
            <a:grpSpLocks noChangeAspect="1"/>
          </p:cNvGrpSpPr>
          <p:nvPr/>
        </p:nvGrpSpPr>
        <p:grpSpPr>
          <a:xfrm>
            <a:off x="1653393" y="2799416"/>
            <a:ext cx="231700" cy="288000"/>
            <a:chOff x="1103314" y="674687"/>
            <a:chExt cx="169863" cy="211138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130301" y="674687"/>
              <a:ext cx="112713" cy="1127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103314" y="808037"/>
              <a:ext cx="169863" cy="77788"/>
            </a:xfrm>
            <a:custGeom>
              <a:avLst/>
              <a:gdLst>
                <a:gd name="T0" fmla="*/ 80 w 107"/>
                <a:gd name="T1" fmla="*/ 0 h 49"/>
                <a:gd name="T2" fmla="*/ 102 w 107"/>
                <a:gd name="T3" fmla="*/ 9 h 49"/>
                <a:gd name="T4" fmla="*/ 107 w 107"/>
                <a:gd name="T5" fmla="*/ 49 h 49"/>
                <a:gd name="T6" fmla="*/ 0 w 107"/>
                <a:gd name="T7" fmla="*/ 49 h 49"/>
                <a:gd name="T8" fmla="*/ 4 w 107"/>
                <a:gd name="T9" fmla="*/ 9 h 49"/>
                <a:gd name="T10" fmla="*/ 27 w 107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49">
                  <a:moveTo>
                    <a:pt x="80" y="0"/>
                  </a:moveTo>
                  <a:lnTo>
                    <a:pt x="102" y="9"/>
                  </a:lnTo>
                  <a:lnTo>
                    <a:pt x="107" y="49"/>
                  </a:lnTo>
                  <a:lnTo>
                    <a:pt x="0" y="49"/>
                  </a:lnTo>
                  <a:lnTo>
                    <a:pt x="4" y="9"/>
                  </a:lnTo>
                  <a:lnTo>
                    <a:pt x="27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12" name="组合 17"/>
          <p:cNvGrpSpPr>
            <a:grpSpLocks noChangeAspect="1"/>
          </p:cNvGrpSpPr>
          <p:nvPr/>
        </p:nvGrpSpPr>
        <p:grpSpPr>
          <a:xfrm>
            <a:off x="3900299" y="2874556"/>
            <a:ext cx="357980" cy="288000"/>
            <a:chOff x="1082676" y="1274762"/>
            <a:chExt cx="211138" cy="169863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082676" y="1274762"/>
              <a:ext cx="211138" cy="169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1103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1103314" y="1317625"/>
              <a:ext cx="169863" cy="42863"/>
            </a:xfrm>
            <a:custGeom>
              <a:avLst/>
              <a:gdLst>
                <a:gd name="T0" fmla="*/ 107 w 107"/>
                <a:gd name="T1" fmla="*/ 0 h 27"/>
                <a:gd name="T2" fmla="*/ 53 w 107"/>
                <a:gd name="T3" fmla="*/ 27 h 27"/>
                <a:gd name="T4" fmla="*/ 0 w 10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27">
                  <a:moveTo>
                    <a:pt x="107" y="0"/>
                  </a:moveTo>
                  <a:lnTo>
                    <a:pt x="53" y="27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H="1" flipV="1">
              <a:off x="1230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096445" y="2112242"/>
            <a:ext cx="5096276" cy="860982"/>
            <a:chOff x="7096445" y="2366242"/>
            <a:chExt cx="5096276" cy="860982"/>
          </a:xfrm>
        </p:grpSpPr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7096445" y="2500566"/>
              <a:ext cx="576000" cy="57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1</a:t>
              </a:r>
              <a:endParaRPr lang="zh-CN" altLang="en-US" sz="3200" dirty="0"/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7816446" y="2366242"/>
              <a:ext cx="303360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lnSpc>
                  <a:spcPct val="150000"/>
                </a:lnSpc>
                <a:defRPr/>
              </a:pPr>
              <a:r>
                <a:rPr lang="en-US" altLang="zh-CN" b="1" dirty="0" smtClean="0">
                  <a:solidFill>
                    <a:srgbClr val="404040"/>
                  </a:solidFill>
                  <a:latin typeface="Arial"/>
                  <a:ea typeface="微软雅黑"/>
                </a:rPr>
                <a:t>PC</a:t>
              </a:r>
              <a:r>
                <a:rPr lang="zh-CN" altLang="en-US" b="1" dirty="0" smtClean="0">
                  <a:solidFill>
                    <a:srgbClr val="404040"/>
                  </a:solidFill>
                  <a:latin typeface="Arial"/>
                  <a:ea typeface="微软雅黑"/>
                </a:rPr>
                <a:t>端</a:t>
              </a:r>
              <a:endParaRPr lang="en-US" altLang="zh-CN" b="1" dirty="0">
                <a:solidFill>
                  <a:srgbClr val="404040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816445" y="2774792"/>
              <a:ext cx="4376276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800" dirty="0" smtClean="0">
                  <a:solidFill>
                    <a:srgbClr val="40404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达人选购，猜你喜欢</a:t>
              </a:r>
              <a:r>
                <a:rPr lang="en-US" altLang="zh-CN" sz="1800" dirty="0" smtClean="0">
                  <a:solidFill>
                    <a:srgbClr val="40404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……</a:t>
              </a:r>
              <a:endPara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141415" y="5244729"/>
            <a:ext cx="5081286" cy="834810"/>
            <a:chOff x="7141415" y="5244729"/>
            <a:chExt cx="5081286" cy="834810"/>
          </a:xfrm>
        </p:grpSpPr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7141415" y="5359933"/>
              <a:ext cx="576000" cy="57600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4</a:t>
              </a:r>
              <a:endParaRPr lang="zh-CN" altLang="en-US" sz="3200" dirty="0"/>
            </a:p>
          </p:txBody>
        </p:sp>
        <p:sp>
          <p:nvSpPr>
            <p:cNvPr id="43" name="文本框 8"/>
            <p:cNvSpPr txBox="1"/>
            <p:nvPr/>
          </p:nvSpPr>
          <p:spPr>
            <a:xfrm>
              <a:off x="7816446" y="5244729"/>
              <a:ext cx="303360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rgbClr val="404040"/>
                  </a:solidFill>
                  <a:latin typeface="Arial"/>
                  <a:ea typeface="微软雅黑"/>
                </a:rPr>
                <a:t>Ｉ</a:t>
              </a:r>
              <a:r>
                <a:rPr lang="en-US" altLang="zh-CN" b="1" dirty="0" smtClean="0">
                  <a:solidFill>
                    <a:srgbClr val="404040"/>
                  </a:solidFill>
                  <a:latin typeface="Arial"/>
                  <a:ea typeface="微软雅黑"/>
                </a:rPr>
                <a:t>pad</a:t>
              </a:r>
              <a:r>
                <a:rPr lang="zh-CN" altLang="en-US" b="1" dirty="0" smtClean="0">
                  <a:solidFill>
                    <a:srgbClr val="404040"/>
                  </a:solidFill>
                  <a:latin typeface="Arial"/>
                  <a:ea typeface="微软雅黑"/>
                </a:rPr>
                <a:t>／Ｍ页　</a:t>
              </a:r>
              <a:endParaRPr lang="en-US" altLang="zh-CN" b="1" dirty="0">
                <a:solidFill>
                  <a:srgbClr val="404040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846425" y="5627107"/>
              <a:ext cx="4376276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800" dirty="0" smtClean="0">
                  <a:solidFill>
                    <a:srgbClr val="40404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首页，商详等</a:t>
              </a:r>
              <a:endPara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96445" y="3067506"/>
            <a:ext cx="5908355" cy="890010"/>
            <a:chOff x="7096445" y="3258006"/>
            <a:chExt cx="5908355" cy="890010"/>
          </a:xfrm>
        </p:grpSpPr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7096445" y="3423709"/>
              <a:ext cx="576000" cy="57600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2</a:t>
              </a:r>
              <a:endParaRPr lang="zh-CN" altLang="en-US" sz="3200" dirty="0"/>
            </a:p>
          </p:txBody>
        </p:sp>
        <p:sp>
          <p:nvSpPr>
            <p:cNvPr id="46" name="文本框 8"/>
            <p:cNvSpPr txBox="1"/>
            <p:nvPr/>
          </p:nvSpPr>
          <p:spPr>
            <a:xfrm>
              <a:off x="7816446" y="3258006"/>
              <a:ext cx="303360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lnSpc>
                  <a:spcPct val="150000"/>
                </a:lnSpc>
                <a:defRPr/>
              </a:pPr>
              <a:r>
                <a:rPr lang="en-US" altLang="zh-CN" b="1" dirty="0" smtClean="0">
                  <a:solidFill>
                    <a:srgbClr val="404040"/>
                  </a:solidFill>
                  <a:latin typeface="Arial"/>
                  <a:ea typeface="微软雅黑"/>
                </a:rPr>
                <a:t>APP</a:t>
              </a:r>
              <a:r>
                <a:rPr lang="zh-CN" altLang="en-US" b="1" dirty="0">
                  <a:solidFill>
                    <a:srgbClr val="404040"/>
                  </a:solidFill>
                  <a:latin typeface="Arial"/>
                  <a:ea typeface="微软雅黑"/>
                </a:rPr>
                <a:t>端</a:t>
              </a:r>
              <a:endParaRPr lang="en-US" altLang="zh-CN" b="1" dirty="0">
                <a:solidFill>
                  <a:srgbClr val="404040"/>
                </a:solidFill>
                <a:latin typeface="Arial"/>
                <a:ea typeface="微软雅黑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816444" y="3695584"/>
              <a:ext cx="5188356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800" dirty="0"/>
                <a:t>首页，商详，购物车，我的京东，领京</a:t>
              </a:r>
              <a:r>
                <a:rPr lang="zh-CN" altLang="en-US" sz="1800" dirty="0" smtClean="0"/>
                <a:t>豆</a:t>
              </a:r>
              <a:endPara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96445" y="4085138"/>
            <a:ext cx="5096276" cy="1254868"/>
            <a:chOff x="7096445" y="4174038"/>
            <a:chExt cx="5096276" cy="1254868"/>
          </a:xfrm>
        </p:grpSpPr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7096445" y="4346851"/>
              <a:ext cx="576000" cy="57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3</a:t>
              </a:r>
              <a:endParaRPr lang="zh-CN" altLang="en-US" sz="3200" dirty="0"/>
            </a:p>
          </p:txBody>
        </p:sp>
        <p:sp>
          <p:nvSpPr>
            <p:cNvPr id="49" name="文本框 8"/>
            <p:cNvSpPr txBox="1"/>
            <p:nvPr/>
          </p:nvSpPr>
          <p:spPr>
            <a:xfrm>
              <a:off x="7816446" y="4174038"/>
              <a:ext cx="303360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rgbClr val="404040"/>
                  </a:solidFill>
                  <a:latin typeface="Arial"/>
                  <a:ea typeface="微软雅黑"/>
                </a:rPr>
                <a:t>微信</a:t>
              </a:r>
              <a:r>
                <a:rPr lang="en-US" altLang="zh-CN" b="1" dirty="0" smtClean="0">
                  <a:solidFill>
                    <a:srgbClr val="404040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b="1" dirty="0" smtClean="0">
                  <a:solidFill>
                    <a:srgbClr val="404040"/>
                  </a:solidFill>
                  <a:latin typeface="Arial"/>
                  <a:ea typeface="微软雅黑"/>
                </a:rPr>
                <a:t>手Ｑ</a:t>
              </a:r>
              <a:endParaRPr lang="en-US" altLang="zh-CN" b="1" dirty="0">
                <a:solidFill>
                  <a:srgbClr val="404040"/>
                </a:solidFill>
                <a:latin typeface="Arial"/>
                <a:ea typeface="微软雅黑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816445" y="4616376"/>
              <a:ext cx="437627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800" dirty="0" smtClean="0">
                  <a:solidFill>
                    <a:srgbClr val="40404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首页，商详，购物车，个人中心，购买成功页</a:t>
              </a:r>
              <a:r>
                <a:rPr lang="en-US" altLang="zh-CN" sz="1800" dirty="0" smtClean="0">
                  <a:solidFill>
                    <a:srgbClr val="40404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……</a:t>
              </a:r>
              <a:endPara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94" y="-1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5" name="文本框 54"/>
          <p:cNvSpPr txBox="1"/>
          <p:nvPr/>
        </p:nvSpPr>
        <p:spPr>
          <a:xfrm>
            <a:off x="3956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267" dirty="0" smtClean="0">
                <a:solidFill>
                  <a:srgbClr val="92D050"/>
                </a:solidFill>
                <a:latin typeface="Microsoft YaHei" charset="0"/>
                <a:ea typeface="Microsoft YaHei" charset="0"/>
                <a:cs typeface="Microsoft YaHei" charset="0"/>
              </a:rPr>
              <a:t>Mixer</a:t>
            </a:r>
            <a:r>
              <a:rPr kumimoji="1" lang="zh-CN" altLang="en-US" sz="4267" dirty="0" smtClean="0">
                <a:solidFill>
                  <a:srgbClr val="92D050"/>
                </a:solidFill>
                <a:latin typeface="Microsoft YaHei" charset="0"/>
                <a:ea typeface="Microsoft YaHei" charset="0"/>
                <a:cs typeface="Microsoft YaHei" charset="0"/>
              </a:rPr>
              <a:t>产品模块</a:t>
            </a:r>
            <a:endParaRPr kumimoji="1" lang="zh-CN" altLang="en-US" sz="4267" dirty="0">
              <a:solidFill>
                <a:srgbClr val="92D05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56" name="直线连接符 55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Administrator\Documents\JDdongdong\JIMEnterprise\wuqiong9\RecvFile\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175" y="1769015"/>
            <a:ext cx="3172001" cy="47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ocuments\JDdongdong\JIMEnterprise\wuqiong9\RecvFile\im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2" y="1749933"/>
            <a:ext cx="3236768" cy="485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2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8477" y="424774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1D1D1D"/>
                </a:solidFill>
              </a:rPr>
              <a:t>Mixer</a:t>
            </a:r>
            <a:r>
              <a:rPr lang="zh-CN" altLang="en-US" sz="6600" dirty="0">
                <a:solidFill>
                  <a:srgbClr val="1D1D1D"/>
                </a:solidFill>
              </a:rPr>
              <a:t>的功能</a:t>
            </a:r>
            <a:endParaRPr lang="en-US" altLang="zh-CN" sz="6600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4" y="-1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54"/>
          <p:cNvSpPr txBox="1"/>
          <p:nvPr/>
        </p:nvSpPr>
        <p:spPr>
          <a:xfrm>
            <a:off x="318636" y="120400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267" dirty="0">
                <a:solidFill>
                  <a:srgbClr val="92D050"/>
                </a:solidFill>
                <a:cs typeface="Impact"/>
              </a:rPr>
              <a:t>功能流程</a:t>
            </a:r>
          </a:p>
        </p:txBody>
      </p:sp>
      <p:cxnSp>
        <p:nvCxnSpPr>
          <p:cNvPr id="10" name="直线连接符 55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774565"/>
            <a:ext cx="11823700" cy="454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53983"/>
              </p:ext>
            </p:extLst>
          </p:nvPr>
        </p:nvGraphicFramePr>
        <p:xfrm>
          <a:off x="2420939" y="2709863"/>
          <a:ext cx="2836862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Visio" r:id="rId4" imgW="2930132" imgH="1129950" progId="Visio.Drawing.11">
                  <p:link updateAutomatic="1"/>
                </p:oleObj>
              </mc:Choice>
              <mc:Fallback>
                <p:oleObj name="Visio" r:id="rId4" imgW="2930132" imgH="112995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20939" y="2709863"/>
                        <a:ext cx="2836862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807370"/>
              </p:ext>
            </p:extLst>
          </p:nvPr>
        </p:nvGraphicFramePr>
        <p:xfrm>
          <a:off x="3767138" y="2768975"/>
          <a:ext cx="2981325" cy="1025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Visio" r:id="rId6" imgW="3218094" imgH="1105920" progId="Visio.Drawing.11">
                  <p:link updateAutomatic="1"/>
                </p:oleObj>
              </mc:Choice>
              <mc:Fallback>
                <p:oleObj name="Visio" r:id="rId6" imgW="3218094" imgH="110592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67138" y="2768975"/>
                        <a:ext cx="2981325" cy="1025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74495"/>
              </p:ext>
            </p:extLst>
          </p:nvPr>
        </p:nvGraphicFramePr>
        <p:xfrm>
          <a:off x="6908800" y="2709863"/>
          <a:ext cx="2789238" cy="1210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Visio" r:id="rId8" imgW="3218094" imgH="1396440" progId="Visio.Drawing.11">
                  <p:link updateAutomatic="1"/>
                </p:oleObj>
              </mc:Choice>
              <mc:Fallback>
                <p:oleObj name="Visio" r:id="rId8" imgW="3218094" imgH="139644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08800" y="2709863"/>
                        <a:ext cx="2789238" cy="1210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173148"/>
              </p:ext>
            </p:extLst>
          </p:nvPr>
        </p:nvGraphicFramePr>
        <p:xfrm>
          <a:off x="7237413" y="4851400"/>
          <a:ext cx="28225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Visio" r:id="rId10" imgW="2822079" imgH="1089450" progId="Visio.Drawing.11">
                  <p:link updateAutomatic="1"/>
                </p:oleObj>
              </mc:Choice>
              <mc:Fallback>
                <p:oleObj name="Visio" r:id="rId10" imgW="2822079" imgH="108945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37413" y="4851400"/>
                        <a:ext cx="28225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210615"/>
              </p:ext>
            </p:extLst>
          </p:nvPr>
        </p:nvGraphicFramePr>
        <p:xfrm>
          <a:off x="4349750" y="4851400"/>
          <a:ext cx="3109913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Visio" r:id="rId12" imgW="3110041" imgH="1001970" progId="Visio.Drawing.11">
                  <p:link updateAutomatic="1"/>
                </p:oleObj>
              </mc:Choice>
              <mc:Fallback>
                <p:oleObj name="Visio" r:id="rId12" imgW="3110041" imgH="100197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9750" y="4851400"/>
                        <a:ext cx="3109913" cy="1001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574539"/>
              </p:ext>
            </p:extLst>
          </p:nvPr>
        </p:nvGraphicFramePr>
        <p:xfrm>
          <a:off x="2166938" y="4851400"/>
          <a:ext cx="3200400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Visio" r:id="rId14" imgW="3199995" imgH="1240110" progId="Visio.Drawing.11">
                  <p:link updateAutomatic="1"/>
                </p:oleObj>
              </mc:Choice>
              <mc:Fallback>
                <p:oleObj name="Visio" r:id="rId14" imgW="3199995" imgH="124011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66938" y="4851400"/>
                        <a:ext cx="3200400" cy="123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038171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3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8477" y="4235043"/>
            <a:ext cx="5929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架构与关键技术</a:t>
            </a:r>
            <a:endParaRPr kumimoji="1" lang="zh-CN" altLang="en-US" sz="6400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171436" y="75927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 smtClean="0">
                <a:solidFill>
                  <a:srgbClr val="92D050"/>
                </a:solidFill>
                <a:latin typeface="Microsoft YaHei" charset="0"/>
                <a:ea typeface="Microsoft YaHei" charset="0"/>
                <a:cs typeface="Microsoft YaHei" charset="0"/>
              </a:rPr>
              <a:t>架构挑战</a:t>
            </a:r>
            <a:endParaRPr kumimoji="1" lang="zh-CN" altLang="en-US" sz="4267" dirty="0">
              <a:solidFill>
                <a:srgbClr val="92D05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596900" y="1955805"/>
            <a:ext cx="2819400" cy="721272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4218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高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并发请求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96900" y="3417179"/>
            <a:ext cx="2819400" cy="721272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r>
              <a:rPr lang="zh-CN" altLang="en-US" sz="2000" b="1" dirty="0"/>
              <a:t>部分广告位时延要求高</a:t>
            </a:r>
            <a:endParaRPr lang="en-US" altLang="zh-CN" sz="2000" b="1" dirty="0"/>
          </a:p>
        </p:txBody>
      </p:sp>
      <p:sp>
        <p:nvSpPr>
          <p:cNvPr id="6" name="圆角矩形 5"/>
          <p:cNvSpPr/>
          <p:nvPr/>
        </p:nvSpPr>
        <p:spPr>
          <a:xfrm>
            <a:off x="540715" y="5046796"/>
            <a:ext cx="11282985" cy="721272"/>
          </a:xfrm>
          <a:prstGeom prst="roundRect">
            <a:avLst>
              <a:gd name="adj" fmla="val 784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r>
              <a:rPr lang="zh-CN" altLang="en-US" b="1" dirty="0" smtClean="0">
                <a:solidFill>
                  <a:srgbClr val="92D050"/>
                </a:solidFill>
              </a:rPr>
              <a:t>总结：既</a:t>
            </a:r>
            <a:r>
              <a:rPr lang="zh-CN" altLang="en-US" b="1" dirty="0">
                <a:solidFill>
                  <a:srgbClr val="92D050"/>
                </a:solidFill>
              </a:rPr>
              <a:t>需要优化</a:t>
            </a:r>
            <a:r>
              <a:rPr lang="en-US" altLang="zh-CN" b="1" dirty="0">
                <a:solidFill>
                  <a:srgbClr val="92D050"/>
                </a:solidFill>
              </a:rPr>
              <a:t>mixer</a:t>
            </a:r>
            <a:r>
              <a:rPr lang="zh-CN" altLang="en-US" b="1" dirty="0">
                <a:solidFill>
                  <a:srgbClr val="92D050"/>
                </a:solidFill>
              </a:rPr>
              <a:t>自身处理耗时，还需考虑后端服务</a:t>
            </a:r>
            <a:r>
              <a:rPr lang="zh-CN" altLang="en-US" b="1" dirty="0" smtClean="0">
                <a:solidFill>
                  <a:srgbClr val="92D050"/>
                </a:solidFill>
              </a:rPr>
              <a:t>耗时不均衡问题</a:t>
            </a:r>
            <a:endParaRPr lang="en-US" altLang="zh-CN" b="1" dirty="0">
              <a:solidFill>
                <a:srgbClr val="92D050"/>
              </a:solidFill>
            </a:endParaRPr>
          </a:p>
        </p:txBody>
      </p:sp>
      <p:cxnSp>
        <p:nvCxnSpPr>
          <p:cNvPr id="11" name="直接连接符 65"/>
          <p:cNvCxnSpPr/>
          <p:nvPr/>
        </p:nvCxnSpPr>
        <p:spPr>
          <a:xfrm flipH="1">
            <a:off x="3695698" y="2720721"/>
            <a:ext cx="297291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606879" y="1955805"/>
            <a:ext cx="3922979" cy="813234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marL="0" lvl="1" defTabSz="914218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单机</a:t>
            </a:r>
            <a:r>
              <a:rPr lang="en-US" altLang="zh-CN" dirty="0">
                <a:solidFill>
                  <a:schemeClr val="bg1"/>
                </a:solidFill>
              </a:rPr>
              <a:t>QPS</a:t>
            </a:r>
            <a:r>
              <a:rPr lang="zh-CN" altLang="en-US" dirty="0">
                <a:solidFill>
                  <a:schemeClr val="bg1"/>
                </a:solidFill>
              </a:rPr>
              <a:t>达到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</a:p>
          <a:p>
            <a:pPr defTabSz="914218">
              <a:lnSpc>
                <a:spcPct val="130000"/>
              </a:lnSpc>
            </a:pPr>
            <a:endParaRPr lang="zh-CN" altLang="en-US" sz="1333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389" y="1954194"/>
            <a:ext cx="5079518" cy="232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直接连接符 65"/>
          <p:cNvCxnSpPr/>
          <p:nvPr/>
        </p:nvCxnSpPr>
        <p:spPr>
          <a:xfrm flipH="1">
            <a:off x="3695699" y="4151437"/>
            <a:ext cx="297291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953627" y="3432668"/>
            <a:ext cx="4594479" cy="707884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marL="952530" lvl="1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移动端商详页：</a:t>
            </a:r>
            <a:r>
              <a:rPr lang="en-US" altLang="zh-CN" sz="2000" dirty="0" smtClean="0">
                <a:solidFill>
                  <a:schemeClr val="bg1"/>
                </a:solidFill>
              </a:rPr>
              <a:t>100ms</a:t>
            </a:r>
          </a:p>
          <a:p>
            <a:pPr marL="952530" lvl="1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bg1"/>
                </a:solidFill>
              </a:rPr>
              <a:t>移动端购物车：</a:t>
            </a:r>
            <a:r>
              <a:rPr lang="en-US" altLang="zh-CN" sz="2000" dirty="0" smtClean="0">
                <a:solidFill>
                  <a:schemeClr val="bg1"/>
                </a:solidFill>
              </a:rPr>
              <a:t>150ms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sharepoint/v3/field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</TotalTime>
  <Words>357</Words>
  <Application>Microsoft Office PowerPoint</Application>
  <PresentationFormat>自定义</PresentationFormat>
  <Paragraphs>84</Paragraphs>
  <Slides>19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链接</vt:lpstr>
      </vt:variant>
      <vt:variant>
        <vt:i4>6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1_Office 主题</vt:lpstr>
      <vt:lpstr>D:\TaskLog\mixer motivatin.vsd\Drawing\~页-2\矩形.33</vt:lpstr>
      <vt:lpstr>D:\TaskLog\mixer motivatin.vsd\Drawing\~页-2\阴影框.34</vt:lpstr>
      <vt:lpstr>D:\TaskLog\mixer motivatin.vsd\Drawing\~页-2\矩形.35</vt:lpstr>
      <vt:lpstr>D:\TaskLog\mixer motivatin.vsd\Drawing\~页-2\矩形.26</vt:lpstr>
      <vt:lpstr>D:\TaskLog\mixer motivatin.vsd\Drawing\~页-2\矩形.36</vt:lpstr>
      <vt:lpstr>D:\TaskLog\mixer motivatin.vsd\Drawing\~页-2\矩形.37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架构总览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Helpdesk</cp:lastModifiedBy>
  <cp:revision>148</cp:revision>
  <dcterms:created xsi:type="dcterms:W3CDTF">2010-04-12T23:12:02Z</dcterms:created>
  <dcterms:modified xsi:type="dcterms:W3CDTF">2016-08-11T12:33:25Z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